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7"/>
  </p:notesMasterIdLst>
  <p:sldIdLst>
    <p:sldId id="272" r:id="rId2"/>
    <p:sldId id="271" r:id="rId3"/>
    <p:sldId id="256" r:id="rId4"/>
    <p:sldId id="258" r:id="rId5"/>
    <p:sldId id="274" r:id="rId6"/>
    <p:sldId id="265" r:id="rId7"/>
    <p:sldId id="275" r:id="rId8"/>
    <p:sldId id="273" r:id="rId9"/>
    <p:sldId id="276" r:id="rId10"/>
    <p:sldId id="277" r:id="rId11"/>
    <p:sldId id="279" r:id="rId12"/>
    <p:sldId id="280" r:id="rId13"/>
    <p:sldId id="278" r:id="rId14"/>
    <p:sldId id="281" r:id="rId15"/>
    <p:sldId id="282" r:id="rId16"/>
    <p:sldId id="286" r:id="rId17"/>
    <p:sldId id="287" r:id="rId18"/>
    <p:sldId id="288" r:id="rId19"/>
    <p:sldId id="289" r:id="rId20"/>
    <p:sldId id="295" r:id="rId21"/>
    <p:sldId id="291" r:id="rId22"/>
    <p:sldId id="292" r:id="rId23"/>
    <p:sldId id="293" r:id="rId24"/>
    <p:sldId id="290" r:id="rId25"/>
    <p:sldId id="294" r:id="rId26"/>
  </p:sldIdLst>
  <p:sldSz cx="9144000" cy="6858000" type="screen4x3"/>
  <p:notesSz cx="7559675" cy="106918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1338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2466070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747811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29549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1108075" y="801688"/>
            <a:ext cx="5345113" cy="40100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5769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3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4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2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pic>
        <p:nvPicPr>
          <p:cNvPr id="55" name="Shape 5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Shape 5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subTitle" idx="1"/>
          </p:nvPr>
        </p:nvSpPr>
        <p:spPr>
          <a:xfrm>
            <a:off x="685800" y="2130480"/>
            <a:ext cx="7772040" cy="681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3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2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3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dt" idx="10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ftr" idx="11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sldNum" idx="12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None/>
              <a:defRPr sz="12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Shape 10"/>
          <p:cNvSpPr txBox="1">
            <a:spLocks noGrp="1"/>
          </p:cNvSpPr>
          <p:nvPr>
            <p:ph type="body" idx="1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7969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602671" y="831271"/>
            <a:ext cx="8100753" cy="4354855"/>
          </a:xfrm>
        </p:spPr>
        <p:txBody>
          <a:bodyPr/>
          <a:lstStyle/>
          <a:p>
            <a:pPr algn="ctr"/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fclose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()</a:t>
            </a:r>
          </a:p>
          <a:p>
            <a:pPr algn="ctr"/>
            <a:endParaRPr lang="en-IN" sz="28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r>
              <a:rPr lang="en-IN" sz="2000" dirty="0" err="1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int</a:t>
            </a:r>
            <a:r>
              <a:rPr lang="en-IN" sz="2000" dirty="0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 </a:t>
            </a:r>
            <a:r>
              <a:rPr lang="en-IN" sz="2000" dirty="0" err="1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fclose</a:t>
            </a:r>
            <a:r>
              <a:rPr lang="en-IN" sz="2000" dirty="0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(FILE *</a:t>
            </a:r>
            <a:r>
              <a:rPr lang="en-IN" sz="2000" dirty="0" err="1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pointerName</a:t>
            </a:r>
            <a:r>
              <a:rPr lang="en-IN" sz="2000" dirty="0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)</a:t>
            </a:r>
          </a:p>
          <a:p>
            <a:endParaRPr lang="en-IN" sz="2800" dirty="0" smtClean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endParaRPr lang="en-IN" sz="28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pPr marL="228600" indent="0"/>
            <a:r>
              <a:rPr lang="en-IN" sz="2400" dirty="0" smtClean="0">
                <a:solidFill>
                  <a:schemeClr val="bg1"/>
                </a:solidFill>
                <a:latin typeface="+mj-lt"/>
              </a:rPr>
              <a:t>- Purpose</a:t>
            </a:r>
          </a:p>
          <a:p>
            <a:pPr marL="228600" indent="0"/>
            <a:r>
              <a:rPr lang="en-IN" sz="2400" dirty="0" smtClean="0">
                <a:solidFill>
                  <a:schemeClr val="bg1"/>
                </a:solidFill>
                <a:latin typeface="+mj-lt"/>
              </a:rPr>
              <a:t>- Failure</a:t>
            </a:r>
          </a:p>
        </p:txBody>
      </p:sp>
    </p:spTree>
    <p:extLst>
      <p:ext uri="{BB962C8B-B14F-4D97-AF65-F5344CB8AC3E}">
        <p14:creationId xmlns:p14="http://schemas.microsoft.com/office/powerpoint/2010/main" val="35143805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602671" y="831271"/>
            <a:ext cx="8100753" cy="4354855"/>
          </a:xfrm>
        </p:spPr>
        <p:txBody>
          <a:bodyPr/>
          <a:lstStyle/>
          <a:p>
            <a:pPr algn="ctr"/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fputc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() or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putc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()</a:t>
            </a:r>
            <a:br>
              <a:rPr lang="en-US" sz="2800" dirty="0" smtClean="0">
                <a:solidFill>
                  <a:schemeClr val="bg1"/>
                </a:solidFill>
                <a:latin typeface="+mj-lt"/>
              </a:rPr>
            </a:b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Mode: write mode (w,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w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b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,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w+, </a:t>
            </a:r>
            <a:r>
              <a:rPr lang="en-US" sz="2800" dirty="0" err="1">
                <a:solidFill>
                  <a:schemeClr val="bg1"/>
                </a:solidFill>
                <a:latin typeface="+mj-lt"/>
              </a:rPr>
              <a:t>w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+b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)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8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r>
              <a:rPr lang="en-US" sz="2000" dirty="0" err="1">
                <a:solidFill>
                  <a:schemeClr val="bg1"/>
                </a:solidFill>
                <a:latin typeface="Arial monospaced for SAP" panose="020B0609020202030204" pitchFamily="49" charset="0"/>
              </a:rPr>
              <a:t>int</a:t>
            </a:r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 </a:t>
            </a:r>
            <a:r>
              <a:rPr lang="en-US" sz="2000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putc</a:t>
            </a:r>
            <a:r>
              <a:rPr lang="en-US" sz="2000" dirty="0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(char </a:t>
            </a:r>
            <a:r>
              <a:rPr lang="en-US" sz="2000" dirty="0" err="1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ch</a:t>
            </a:r>
            <a:r>
              <a:rPr lang="en-US" sz="2000" dirty="0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, FILE </a:t>
            </a:r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*</a:t>
            </a:r>
            <a:r>
              <a:rPr lang="en-US" sz="2000" dirty="0" err="1">
                <a:solidFill>
                  <a:schemeClr val="bg1"/>
                </a:solidFill>
                <a:latin typeface="Arial monospaced for SAP" panose="020B0609020202030204" pitchFamily="49" charset="0"/>
              </a:rPr>
              <a:t>pointerName</a:t>
            </a:r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);</a:t>
            </a:r>
            <a:endParaRPr lang="en-IN" sz="2000" dirty="0" smtClean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endParaRPr lang="en-IN" sz="20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58181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602671" y="831271"/>
            <a:ext cx="8100753" cy="4354855"/>
          </a:xfrm>
        </p:spPr>
        <p:txBody>
          <a:bodyPr/>
          <a:lstStyle/>
          <a:p>
            <a:pPr algn="ctr"/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fgetc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() or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getc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()</a:t>
            </a:r>
            <a:br>
              <a:rPr lang="en-US" sz="2800" dirty="0" smtClean="0">
                <a:solidFill>
                  <a:schemeClr val="bg1"/>
                </a:solidFill>
                <a:latin typeface="+mj-lt"/>
              </a:rPr>
            </a:b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Mode: read mode (r,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rb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, 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r+, </a:t>
            </a:r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r+b</a:t>
            </a:r>
            <a:r>
              <a:rPr lang="en-US" sz="2800" dirty="0">
                <a:solidFill>
                  <a:schemeClr val="bg1"/>
                </a:solidFill>
                <a:latin typeface="+mj-lt"/>
              </a:rPr>
              <a:t>)</a:t>
            </a: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8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r>
              <a:rPr lang="en-US" sz="2000" dirty="0" err="1">
                <a:solidFill>
                  <a:schemeClr val="bg1"/>
                </a:solidFill>
                <a:latin typeface="Arial monospaced for SAP" panose="020B0609020202030204" pitchFamily="49" charset="0"/>
              </a:rPr>
              <a:t>int</a:t>
            </a:r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Arial monospaced for SAP" panose="020B0609020202030204" pitchFamily="49" charset="0"/>
              </a:rPr>
              <a:t>getc</a:t>
            </a:r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(FILE *</a:t>
            </a:r>
            <a:r>
              <a:rPr lang="en-US" sz="2000" dirty="0" err="1">
                <a:solidFill>
                  <a:schemeClr val="bg1"/>
                </a:solidFill>
                <a:latin typeface="Arial monospaced for SAP" panose="020B0609020202030204" pitchFamily="49" charset="0"/>
              </a:rPr>
              <a:t>pointerName</a:t>
            </a:r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);</a:t>
            </a:r>
            <a:endParaRPr lang="en-IN" sz="2000" dirty="0" smtClean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endParaRPr lang="en-IN" sz="20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pPr marL="228600" indent="0"/>
            <a:r>
              <a:rPr lang="en-IN" sz="2400" dirty="0" smtClean="0">
                <a:solidFill>
                  <a:schemeClr val="bg1"/>
                </a:solidFill>
                <a:latin typeface="+mj-lt"/>
              </a:rPr>
              <a:t>- Purpose</a:t>
            </a:r>
          </a:p>
          <a:p>
            <a:pPr marL="228600" indent="0"/>
            <a:r>
              <a:rPr lang="en-IN" sz="2400" dirty="0" smtClean="0">
                <a:solidFill>
                  <a:schemeClr val="bg1"/>
                </a:solidFill>
                <a:latin typeface="+mj-lt"/>
              </a:rPr>
              <a:t>- Failure and resolution</a:t>
            </a:r>
          </a:p>
        </p:txBody>
      </p:sp>
    </p:spTree>
    <p:extLst>
      <p:ext uri="{BB962C8B-B14F-4D97-AF65-F5344CB8AC3E}">
        <p14:creationId xmlns:p14="http://schemas.microsoft.com/office/powerpoint/2010/main" val="859450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602671" y="831271"/>
            <a:ext cx="8100753" cy="4354855"/>
          </a:xfrm>
        </p:spPr>
        <p:txBody>
          <a:bodyPr/>
          <a:lstStyle/>
          <a:p>
            <a:pPr algn="ctr"/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feof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()</a:t>
            </a:r>
          </a:p>
          <a:p>
            <a:pPr algn="ctr"/>
            <a:endParaRPr lang="en-IN" sz="28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r>
              <a:rPr lang="en-US" sz="2000" dirty="0" err="1">
                <a:solidFill>
                  <a:schemeClr val="bg1"/>
                </a:solidFill>
                <a:latin typeface="Arial monospaced for SAP" panose="020B0609020202030204" pitchFamily="49" charset="0"/>
              </a:rPr>
              <a:t>int</a:t>
            </a:r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Arial monospaced for SAP" panose="020B0609020202030204" pitchFamily="49" charset="0"/>
              </a:rPr>
              <a:t>feof</a:t>
            </a:r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 (FILE *</a:t>
            </a:r>
            <a:r>
              <a:rPr lang="en-US" sz="2000" dirty="0" err="1">
                <a:solidFill>
                  <a:schemeClr val="bg1"/>
                </a:solidFill>
                <a:latin typeface="Arial monospaced for SAP" panose="020B0609020202030204" pitchFamily="49" charset="0"/>
              </a:rPr>
              <a:t>pointerName</a:t>
            </a:r>
            <a:r>
              <a:rPr lang="en-US" sz="2000" dirty="0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);</a:t>
            </a:r>
          </a:p>
          <a:p>
            <a:endParaRPr lang="en-IN" sz="28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endParaRPr lang="en-IN" sz="28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9355" y="3427905"/>
            <a:ext cx="4467849" cy="80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6610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133005" y="831271"/>
            <a:ext cx="8512231" cy="4354855"/>
          </a:xfrm>
        </p:spPr>
        <p:txBody>
          <a:bodyPr/>
          <a:lstStyle/>
          <a:p>
            <a:pPr algn="ctr"/>
            <a:r>
              <a:rPr lang="en-US" sz="2800" dirty="0" err="1">
                <a:solidFill>
                  <a:schemeClr val="bg1"/>
                </a:solidFill>
              </a:rPr>
              <a:t>fputs</a:t>
            </a:r>
            <a:r>
              <a:rPr lang="en-US" sz="2800" dirty="0" smtClean="0">
                <a:solidFill>
                  <a:schemeClr val="bg1"/>
                </a:solidFill>
              </a:rPr>
              <a:t>()</a:t>
            </a:r>
          </a:p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Mode</a:t>
            </a:r>
            <a:r>
              <a:rPr lang="en-US" sz="2800" dirty="0">
                <a:solidFill>
                  <a:schemeClr val="bg1"/>
                </a:solidFill>
              </a:rPr>
              <a:t>: write mode (w, </a:t>
            </a:r>
            <a:r>
              <a:rPr lang="en-US" sz="2800" dirty="0" err="1">
                <a:solidFill>
                  <a:schemeClr val="bg1"/>
                </a:solidFill>
              </a:rPr>
              <a:t>wb</a:t>
            </a:r>
            <a:r>
              <a:rPr lang="en-US" sz="2800" dirty="0">
                <a:solidFill>
                  <a:schemeClr val="bg1"/>
                </a:solidFill>
              </a:rPr>
              <a:t>, w+, </a:t>
            </a:r>
            <a:r>
              <a:rPr lang="en-US" sz="2800" dirty="0" err="1">
                <a:solidFill>
                  <a:schemeClr val="bg1"/>
                </a:solidFill>
              </a:rPr>
              <a:t>w+b</a:t>
            </a:r>
            <a:r>
              <a:rPr lang="en-US" sz="2800" dirty="0" smtClean="0">
                <a:solidFill>
                  <a:schemeClr val="bg1"/>
                </a:solidFill>
              </a:rPr>
              <a:t>)</a:t>
            </a:r>
          </a:p>
          <a:p>
            <a:pPr algn="ctr"/>
            <a:endParaRPr lang="en-IN" sz="2800" dirty="0">
              <a:solidFill>
                <a:schemeClr val="bg1"/>
              </a:solidFill>
            </a:endParaRPr>
          </a:p>
          <a:p>
            <a:r>
              <a:rPr lang="en-US" sz="2000" dirty="0" err="1">
                <a:solidFill>
                  <a:schemeClr val="bg1"/>
                </a:solidFill>
                <a:latin typeface="Arial monospaced for SAP" panose="020B0609020202030204" pitchFamily="49" charset="0"/>
              </a:rPr>
              <a:t>int</a:t>
            </a:r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Arial monospaced for SAP" panose="020B0609020202030204" pitchFamily="49" charset="0"/>
              </a:rPr>
              <a:t>fputs</a:t>
            </a:r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(</a:t>
            </a:r>
            <a:r>
              <a:rPr lang="en-US" sz="2000" dirty="0" err="1">
                <a:solidFill>
                  <a:schemeClr val="bg1"/>
                </a:solidFill>
                <a:latin typeface="Arial monospaced for SAP" panose="020B0609020202030204" pitchFamily="49" charset="0"/>
              </a:rPr>
              <a:t>const</a:t>
            </a:r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 char *</a:t>
            </a:r>
            <a:r>
              <a:rPr lang="en-US" sz="2000" dirty="0" err="1">
                <a:solidFill>
                  <a:schemeClr val="bg1"/>
                </a:solidFill>
                <a:latin typeface="Arial monospaced for SAP" panose="020B0609020202030204" pitchFamily="49" charset="0"/>
              </a:rPr>
              <a:t>str</a:t>
            </a:r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, FILE *</a:t>
            </a:r>
            <a:r>
              <a:rPr lang="en-US" sz="2000" dirty="0" err="1">
                <a:solidFill>
                  <a:schemeClr val="bg1"/>
                </a:solidFill>
                <a:latin typeface="Arial monospaced for SAP" panose="020B0609020202030204" pitchFamily="49" charset="0"/>
              </a:rPr>
              <a:t>pointerName</a:t>
            </a:r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);</a:t>
            </a:r>
            <a:endParaRPr lang="en-IN" sz="20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endParaRPr lang="en-IN" sz="28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90623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133005" y="831271"/>
            <a:ext cx="8512231" cy="4354855"/>
          </a:xfrm>
        </p:spPr>
        <p:txBody>
          <a:bodyPr/>
          <a:lstStyle/>
          <a:p>
            <a:pPr algn="ctr"/>
            <a:r>
              <a:rPr lang="en-US" sz="2800" dirty="0" err="1" smtClean="0">
                <a:solidFill>
                  <a:schemeClr val="bg1"/>
                </a:solidFill>
              </a:rPr>
              <a:t>fgets</a:t>
            </a:r>
            <a:r>
              <a:rPr lang="en-US" sz="2800" dirty="0" smtClean="0">
                <a:solidFill>
                  <a:schemeClr val="bg1"/>
                </a:solidFill>
              </a:rPr>
              <a:t>()</a:t>
            </a:r>
          </a:p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Mode</a:t>
            </a:r>
            <a:r>
              <a:rPr lang="en-US" sz="2800" dirty="0">
                <a:solidFill>
                  <a:schemeClr val="bg1"/>
                </a:solidFill>
              </a:rPr>
              <a:t>: </a:t>
            </a:r>
            <a:r>
              <a:rPr lang="en-US" sz="2800" dirty="0" smtClean="0">
                <a:solidFill>
                  <a:schemeClr val="bg1"/>
                </a:solidFill>
              </a:rPr>
              <a:t>read </a:t>
            </a:r>
            <a:r>
              <a:rPr lang="en-US" sz="2800" dirty="0">
                <a:solidFill>
                  <a:schemeClr val="bg1"/>
                </a:solidFill>
              </a:rPr>
              <a:t>mode </a:t>
            </a:r>
            <a:r>
              <a:rPr lang="en-US" sz="2800" dirty="0" smtClean="0">
                <a:solidFill>
                  <a:schemeClr val="bg1"/>
                </a:solidFill>
              </a:rPr>
              <a:t>(r, </a:t>
            </a:r>
            <a:r>
              <a:rPr lang="en-US" sz="2800" dirty="0" err="1">
                <a:solidFill>
                  <a:schemeClr val="bg1"/>
                </a:solidFill>
              </a:rPr>
              <a:t>r</a:t>
            </a:r>
            <a:r>
              <a:rPr lang="en-US" sz="2800" dirty="0" err="1" smtClean="0">
                <a:solidFill>
                  <a:schemeClr val="bg1"/>
                </a:solidFill>
              </a:rPr>
              <a:t>b</a:t>
            </a:r>
            <a:r>
              <a:rPr lang="en-US" sz="2800" dirty="0">
                <a:solidFill>
                  <a:schemeClr val="bg1"/>
                </a:solidFill>
              </a:rPr>
              <a:t>, </a:t>
            </a:r>
            <a:r>
              <a:rPr lang="en-US" sz="2800" dirty="0" smtClean="0">
                <a:solidFill>
                  <a:schemeClr val="bg1"/>
                </a:solidFill>
              </a:rPr>
              <a:t>r+, </a:t>
            </a:r>
            <a:r>
              <a:rPr lang="en-US" sz="2800" dirty="0" err="1">
                <a:solidFill>
                  <a:schemeClr val="bg1"/>
                </a:solidFill>
              </a:rPr>
              <a:t>r</a:t>
            </a:r>
            <a:r>
              <a:rPr lang="en-US" sz="2800" dirty="0" err="1" smtClean="0">
                <a:solidFill>
                  <a:schemeClr val="bg1"/>
                </a:solidFill>
              </a:rPr>
              <a:t>+b</a:t>
            </a:r>
            <a:r>
              <a:rPr lang="en-US" sz="2800" dirty="0" smtClean="0">
                <a:solidFill>
                  <a:schemeClr val="bg1"/>
                </a:solidFill>
              </a:rPr>
              <a:t>)</a:t>
            </a:r>
          </a:p>
          <a:p>
            <a:pPr algn="ctr"/>
            <a:endParaRPr lang="en-IN" sz="28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char *</a:t>
            </a:r>
            <a:r>
              <a:rPr lang="en-US" sz="2000" dirty="0" err="1">
                <a:solidFill>
                  <a:schemeClr val="bg1"/>
                </a:solidFill>
                <a:latin typeface="Arial monospaced for SAP" panose="020B0609020202030204" pitchFamily="49" charset="0"/>
              </a:rPr>
              <a:t>fgets</a:t>
            </a:r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(char *</a:t>
            </a:r>
            <a:r>
              <a:rPr lang="en-US" sz="2000" dirty="0" err="1">
                <a:solidFill>
                  <a:schemeClr val="bg1"/>
                </a:solidFill>
                <a:latin typeface="Arial monospaced for SAP" panose="020B0609020202030204" pitchFamily="49" charset="0"/>
              </a:rPr>
              <a:t>str</a:t>
            </a:r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Arial monospaced for SAP" panose="020B0609020202030204" pitchFamily="49" charset="0"/>
              </a:rPr>
              <a:t>int</a:t>
            </a:r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 length, FILE *</a:t>
            </a:r>
            <a:r>
              <a:rPr lang="en-US" sz="2000" dirty="0" err="1">
                <a:solidFill>
                  <a:schemeClr val="bg1"/>
                </a:solidFill>
                <a:latin typeface="Arial monospaced for SAP" panose="020B0609020202030204" pitchFamily="49" charset="0"/>
              </a:rPr>
              <a:t>pointerName</a:t>
            </a:r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);</a:t>
            </a:r>
            <a:endParaRPr lang="en-IN" sz="20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endParaRPr lang="en-IN" sz="28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8218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519544" y="847896"/>
            <a:ext cx="8100753" cy="4354855"/>
          </a:xfrm>
        </p:spPr>
        <p:txBody>
          <a:bodyPr/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+mj-lt"/>
              </a:rPr>
              <a:t>Remember these guys?</a:t>
            </a:r>
            <a:br>
              <a:rPr lang="en-US" sz="2800" dirty="0" smtClean="0">
                <a:solidFill>
                  <a:schemeClr val="bg1"/>
                </a:solidFill>
                <a:latin typeface="+mj-lt"/>
              </a:rPr>
            </a:br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pPr algn="ctr"/>
            <a:endParaRPr lang="en-US" sz="28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US" sz="2800" dirty="0" smtClean="0">
              <a:solidFill>
                <a:schemeClr val="bg1"/>
              </a:solidFill>
              <a:latin typeface="+mj-lt"/>
            </a:endParaRPr>
          </a:p>
          <a:p>
            <a:pPr algn="ctr"/>
            <a:endParaRPr lang="en-US" sz="28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8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endParaRPr lang="en-IN" sz="28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endParaRPr lang="en-IN" sz="28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endParaRPr lang="en-IN" sz="28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r>
              <a:rPr lang="en-IN" sz="2000" dirty="0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	We can use also the data redirected to files instead of console!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2972" y="1434206"/>
            <a:ext cx="2349235" cy="281749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4113" y="1434206"/>
            <a:ext cx="2410146" cy="2817494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H="1" flipV="1">
            <a:off x="2709949" y="2934393"/>
            <a:ext cx="515389" cy="16376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5059184" y="2842953"/>
            <a:ext cx="626721" cy="17290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60633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61355" y="365759"/>
            <a:ext cx="8100755" cy="5511340"/>
          </a:xfrm>
        </p:spPr>
        <p:txBody>
          <a:bodyPr/>
          <a:lstStyle/>
          <a:p>
            <a:pPr algn="ctr"/>
            <a:r>
              <a:rPr lang="en-IN" sz="2800" dirty="0" err="1">
                <a:solidFill>
                  <a:schemeClr val="bg1"/>
                </a:solidFill>
                <a:latin typeface="+mj-lt"/>
              </a:rPr>
              <a:t>f</a:t>
            </a:r>
            <a:r>
              <a:rPr lang="en-IN" sz="2800" dirty="0" err="1" smtClean="0">
                <a:solidFill>
                  <a:schemeClr val="bg1"/>
                </a:solidFill>
                <a:latin typeface="+mj-lt"/>
              </a:rPr>
              <a:t>reopen</a:t>
            </a:r>
            <a:r>
              <a:rPr lang="en-IN" sz="2800" dirty="0" smtClean="0">
                <a:solidFill>
                  <a:schemeClr val="bg1"/>
                </a:solidFill>
                <a:latin typeface="+mj-lt"/>
              </a:rPr>
              <a:t>() for redirection to:</a:t>
            </a:r>
          </a:p>
          <a:p>
            <a:pPr algn="ctr"/>
            <a:endParaRPr lang="en-IN" sz="2800" dirty="0" smtClean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IN" sz="2000" dirty="0" err="1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stdin</a:t>
            </a:r>
            <a:r>
              <a:rPr lang="en-IN" sz="20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IN" sz="2000" dirty="0" smtClean="0">
                <a:solidFill>
                  <a:schemeClr val="bg1"/>
                </a:solidFill>
                <a:latin typeface="+mj-lt"/>
              </a:rPr>
              <a:t>(standard input stream)</a:t>
            </a:r>
            <a:br>
              <a:rPr lang="en-IN" sz="2000" dirty="0" smtClean="0">
                <a:solidFill>
                  <a:schemeClr val="bg1"/>
                </a:solidFill>
                <a:latin typeface="+mj-lt"/>
              </a:rPr>
            </a:br>
            <a:r>
              <a:rPr lang="en-IN" sz="2000" dirty="0" err="1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stdout</a:t>
            </a:r>
            <a:r>
              <a:rPr lang="en-IN" sz="2000" dirty="0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 </a:t>
            </a:r>
            <a:r>
              <a:rPr lang="en-IN" sz="2000" dirty="0" smtClean="0">
                <a:solidFill>
                  <a:schemeClr val="bg1"/>
                </a:solidFill>
                <a:latin typeface="+mj-lt"/>
              </a:rPr>
              <a:t>(standard output stream)</a:t>
            </a:r>
          </a:p>
          <a:p>
            <a:pPr algn="ctr"/>
            <a:endParaRPr lang="en-IN" sz="2000" dirty="0" smtClean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en-IN" sz="2000" dirty="0" smtClean="0">
                <a:solidFill>
                  <a:schemeClr val="bg1"/>
                </a:solidFill>
                <a:latin typeface="+mj-lt"/>
              </a:rPr>
              <a:t> Example:  </a:t>
            </a:r>
            <a:r>
              <a:rPr lang="en-US" sz="2000" b="1" dirty="0" err="1" smtClean="0">
                <a:solidFill>
                  <a:schemeClr val="bg1"/>
                </a:solidFill>
                <a:latin typeface="+mj-lt"/>
              </a:rPr>
              <a:t>freopen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( ) </a:t>
            </a:r>
            <a:r>
              <a:rPr lang="en-US" sz="2000" dirty="0">
                <a:solidFill>
                  <a:schemeClr val="bg1"/>
                </a:solidFill>
                <a:latin typeface="+mj-lt"/>
              </a:rPr>
              <a:t>to redirect </a:t>
            </a:r>
            <a:r>
              <a:rPr lang="en-US" sz="2000" b="1" dirty="0" err="1">
                <a:solidFill>
                  <a:schemeClr val="bg1"/>
                </a:solidFill>
                <a:latin typeface="+mj-lt"/>
              </a:rPr>
              <a:t>stdout</a:t>
            </a:r>
            <a:r>
              <a:rPr lang="en-US" sz="2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+mj-lt"/>
              </a:rPr>
              <a:t>to a file called OUTPUT</a:t>
            </a:r>
            <a:r>
              <a:rPr lang="en-US" sz="2000" dirty="0" smtClean="0">
                <a:solidFill>
                  <a:schemeClr val="bg1"/>
                </a:solidFill>
                <a:latin typeface="+mj-lt"/>
              </a:rPr>
              <a:t>:</a:t>
            </a:r>
          </a:p>
          <a:p>
            <a:pPr algn="ctr"/>
            <a:endParaRPr lang="en-US" sz="2000" dirty="0" smtClean="0">
              <a:solidFill>
                <a:schemeClr val="bg1"/>
              </a:solidFill>
              <a:latin typeface="+mj-lt"/>
            </a:endParaRPr>
          </a:p>
          <a:p>
            <a:pPr algn="ctr"/>
            <a:endParaRPr lang="en-US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US" sz="2000" dirty="0" smtClean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 smtClean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 smtClean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 smtClean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IN" sz="20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pPr algn="ctr"/>
            <a:r>
              <a:rPr lang="en-IN" sz="1050" dirty="0" smtClean="0">
                <a:solidFill>
                  <a:schemeClr val="bg1"/>
                </a:solidFill>
                <a:latin typeface="+mj-lt"/>
              </a:rPr>
              <a:t>Page 259, C The Complete Reference by Herbert-</a:t>
            </a:r>
            <a:r>
              <a:rPr lang="en-IN" sz="1050" dirty="0" err="1" smtClean="0">
                <a:solidFill>
                  <a:schemeClr val="bg1"/>
                </a:solidFill>
                <a:latin typeface="+mj-lt"/>
              </a:rPr>
              <a:t>Schildt</a:t>
            </a:r>
            <a:endParaRPr lang="en-IN" sz="1050" dirty="0" smtClean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0353" y="2828806"/>
            <a:ext cx="3640001" cy="2699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6476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0050" y="465858"/>
            <a:ext cx="5718031" cy="4920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4277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349134" y="332509"/>
            <a:ext cx="8595361" cy="5328458"/>
          </a:xfrm>
        </p:spPr>
        <p:txBody>
          <a:bodyPr/>
          <a:lstStyle/>
          <a:p>
            <a:pPr algn="ctr"/>
            <a:endParaRPr lang="en-IN" sz="2000" dirty="0" smtClean="0">
              <a:solidFill>
                <a:schemeClr val="bg1"/>
              </a:solidFill>
            </a:endParaRPr>
          </a:p>
          <a:p>
            <a:pPr algn="ctr"/>
            <a:endParaRPr lang="en-IN" sz="2000" dirty="0" smtClean="0">
              <a:solidFill>
                <a:schemeClr val="bg1"/>
              </a:solidFill>
            </a:endParaRPr>
          </a:p>
          <a:p>
            <a:pPr algn="ctr"/>
            <a:r>
              <a:rPr lang="en-IN" sz="2000" dirty="0" err="1">
                <a:solidFill>
                  <a:schemeClr val="bg1"/>
                </a:solidFill>
              </a:rPr>
              <a:t>fread</a:t>
            </a:r>
            <a:r>
              <a:rPr lang="en-IN" sz="2000" dirty="0" smtClean="0">
                <a:solidFill>
                  <a:schemeClr val="bg1"/>
                </a:solidFill>
              </a:rPr>
              <a:t>()</a:t>
            </a:r>
            <a:endParaRPr lang="en-IN" sz="2000" dirty="0">
              <a:solidFill>
                <a:schemeClr val="bg1"/>
              </a:solidFill>
            </a:endParaRPr>
          </a:p>
          <a:p>
            <a:pPr algn="ctr"/>
            <a:endParaRPr lang="en-IN" sz="2000" dirty="0" smtClean="0">
              <a:solidFill>
                <a:schemeClr val="bg1"/>
              </a:solidFill>
            </a:endParaRPr>
          </a:p>
          <a:p>
            <a:pPr algn="ctr"/>
            <a:endParaRPr lang="en-IN" sz="2000" dirty="0" smtClean="0">
              <a:solidFill>
                <a:schemeClr val="bg1"/>
              </a:solidFill>
            </a:endParaRPr>
          </a:p>
          <a:p>
            <a:pPr algn="ctr"/>
            <a:endParaRPr lang="en-IN" sz="2000" dirty="0">
              <a:solidFill>
                <a:schemeClr val="bg1"/>
              </a:solidFill>
            </a:endParaRPr>
          </a:p>
          <a:p>
            <a:pPr algn="ctr"/>
            <a:endParaRPr lang="en-IN" sz="2000" dirty="0" smtClean="0">
              <a:solidFill>
                <a:schemeClr val="bg1"/>
              </a:solidFill>
            </a:endParaRPr>
          </a:p>
          <a:p>
            <a:pPr algn="ctr"/>
            <a:r>
              <a:rPr lang="en-IN" sz="1400" dirty="0" smtClean="0">
                <a:solidFill>
                  <a:schemeClr val="bg1"/>
                </a:solidFill>
              </a:rPr>
              <a:t>Page 247, Appendix B,  The C Programming Language By K-R</a:t>
            </a:r>
          </a:p>
          <a:p>
            <a:pPr algn="ctr"/>
            <a:endParaRPr lang="en-IN" sz="2000" dirty="0">
              <a:solidFill>
                <a:schemeClr val="bg1"/>
              </a:solidFill>
            </a:endParaRPr>
          </a:p>
          <a:p>
            <a:pPr algn="ctr"/>
            <a:r>
              <a:rPr lang="en-IN" sz="2000" dirty="0" err="1">
                <a:solidFill>
                  <a:schemeClr val="bg1"/>
                </a:solidFill>
              </a:rPr>
              <a:t>fwrite</a:t>
            </a:r>
            <a:r>
              <a:rPr lang="en-IN" sz="2000" dirty="0" smtClean="0">
                <a:solidFill>
                  <a:schemeClr val="bg1"/>
                </a:solidFill>
              </a:rPr>
              <a:t>()</a:t>
            </a:r>
          </a:p>
          <a:p>
            <a:pPr algn="ctr"/>
            <a:endParaRPr lang="en-IN" sz="2000" dirty="0">
              <a:solidFill>
                <a:schemeClr val="bg1"/>
              </a:solidFill>
            </a:endParaRPr>
          </a:p>
          <a:p>
            <a:pPr algn="ctr"/>
            <a:endParaRPr lang="en-IN" sz="2000" dirty="0" smtClean="0">
              <a:solidFill>
                <a:schemeClr val="bg1"/>
              </a:solidFill>
            </a:endParaRPr>
          </a:p>
          <a:p>
            <a:pPr algn="ctr"/>
            <a:endParaRPr lang="en-IN" sz="2000" dirty="0">
              <a:solidFill>
                <a:schemeClr val="bg1"/>
              </a:solidFill>
            </a:endParaRPr>
          </a:p>
          <a:p>
            <a:pPr algn="ctr"/>
            <a:endParaRPr lang="en-IN" sz="2000" dirty="0" smtClean="0">
              <a:solidFill>
                <a:schemeClr val="bg1"/>
              </a:solidFill>
            </a:endParaRPr>
          </a:p>
          <a:p>
            <a:pPr algn="ctr"/>
            <a:endParaRPr lang="en-IN" sz="2000" dirty="0" smtClean="0">
              <a:solidFill>
                <a:schemeClr val="bg1"/>
              </a:solidFill>
            </a:endParaRPr>
          </a:p>
          <a:p>
            <a:pPr algn="ctr"/>
            <a:r>
              <a:rPr lang="en-IN" sz="1400" dirty="0">
                <a:solidFill>
                  <a:schemeClr val="bg1"/>
                </a:solidFill>
              </a:rPr>
              <a:t>Page </a:t>
            </a:r>
            <a:r>
              <a:rPr lang="en-IN" sz="1400" dirty="0" smtClean="0">
                <a:solidFill>
                  <a:schemeClr val="bg1"/>
                </a:solidFill>
              </a:rPr>
              <a:t>248, </a:t>
            </a:r>
            <a:r>
              <a:rPr lang="en-IN" sz="1400" dirty="0">
                <a:solidFill>
                  <a:schemeClr val="bg1"/>
                </a:solidFill>
              </a:rPr>
              <a:t>Appendix B,  The C Programming Language By </a:t>
            </a:r>
            <a:r>
              <a:rPr lang="en-IN" sz="1400" dirty="0" smtClean="0">
                <a:solidFill>
                  <a:schemeClr val="bg1"/>
                </a:solidFill>
              </a:rPr>
              <a:t>K-R</a:t>
            </a:r>
            <a:endParaRPr lang="en-IN" sz="1400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106" y="1724430"/>
            <a:ext cx="7090642" cy="94395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106" y="3976016"/>
            <a:ext cx="7090642" cy="1079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694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502" y="0"/>
            <a:ext cx="93286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9571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893618" y="0"/>
            <a:ext cx="7772040" cy="6813000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3243" y="280534"/>
            <a:ext cx="5802283" cy="5435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5199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523702" y="274320"/>
            <a:ext cx="8316523" cy="5768017"/>
          </a:xfrm>
        </p:spPr>
        <p:txBody>
          <a:bodyPr/>
          <a:lstStyle/>
          <a:p>
            <a:r>
              <a:rPr lang="en-IN" sz="2400" b="1" dirty="0" smtClean="0">
                <a:solidFill>
                  <a:schemeClr val="bg1"/>
                </a:solidFill>
              </a:rPr>
              <a:t>Let’s try a simple question </a:t>
            </a:r>
            <a:r>
              <a:rPr lang="en-IN" sz="2400" dirty="0" smtClean="0">
                <a:solidFill>
                  <a:schemeClr val="bg1"/>
                </a:solidFill>
              </a:rPr>
              <a:t>(slides 21-23):</a:t>
            </a:r>
          </a:p>
          <a:p>
            <a:endParaRPr lang="en-IN" sz="2400" b="1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 smtClean="0">
                <a:solidFill>
                  <a:schemeClr val="bg1"/>
                </a:solidFill>
              </a:rPr>
              <a:t>Make a simple text file, named MY_ASSIGNMENT.txt.</a:t>
            </a:r>
            <a:r>
              <a:rPr lang="en-IN" dirty="0">
                <a:solidFill>
                  <a:schemeClr val="bg1"/>
                </a:solidFill>
              </a:rPr>
              <a:t> (Hint: it is a </a:t>
            </a:r>
            <a:r>
              <a:rPr lang="en-IN" i="1" dirty="0">
                <a:solidFill>
                  <a:schemeClr val="bg1"/>
                </a:solidFill>
              </a:rPr>
              <a:t>new</a:t>
            </a:r>
            <a:r>
              <a:rPr lang="en-IN" dirty="0">
                <a:solidFill>
                  <a:schemeClr val="bg1"/>
                </a:solidFill>
              </a:rPr>
              <a:t> text file, and you will </a:t>
            </a:r>
            <a:r>
              <a:rPr lang="en-IN" i="1" dirty="0">
                <a:solidFill>
                  <a:schemeClr val="bg1"/>
                </a:solidFill>
              </a:rPr>
              <a:t>write to </a:t>
            </a:r>
            <a:r>
              <a:rPr lang="en-IN" dirty="0">
                <a:solidFill>
                  <a:schemeClr val="bg1"/>
                </a:solidFill>
              </a:rPr>
              <a:t>the </a:t>
            </a:r>
            <a:r>
              <a:rPr lang="en-IN" dirty="0" smtClean="0">
                <a:solidFill>
                  <a:schemeClr val="bg1"/>
                </a:solidFill>
              </a:rPr>
              <a:t>file.)</a:t>
            </a:r>
          </a:p>
        </p:txBody>
      </p:sp>
    </p:spTree>
    <p:extLst>
      <p:ext uri="{BB962C8B-B14F-4D97-AF65-F5344CB8AC3E}">
        <p14:creationId xmlns:p14="http://schemas.microsoft.com/office/powerpoint/2010/main" val="203706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561108" y="731521"/>
            <a:ext cx="8009313" cy="4853618"/>
          </a:xfrm>
        </p:spPr>
        <p:txBody>
          <a:bodyPr/>
          <a:lstStyle/>
          <a:p>
            <a:r>
              <a:rPr lang="en-IN" dirty="0" smtClean="0">
                <a:solidFill>
                  <a:schemeClr val="bg1"/>
                </a:solidFill>
              </a:rPr>
              <a:t>Write characters </a:t>
            </a:r>
            <a:r>
              <a:rPr lang="en-IN" dirty="0">
                <a:solidFill>
                  <a:schemeClr val="bg1"/>
                </a:solidFill>
              </a:rPr>
              <a:t>in the </a:t>
            </a:r>
            <a:r>
              <a:rPr lang="en-IN" dirty="0" smtClean="0">
                <a:solidFill>
                  <a:schemeClr val="bg1"/>
                </a:solidFill>
              </a:rPr>
              <a:t>file (can </a:t>
            </a:r>
            <a:r>
              <a:rPr lang="en-IN" dirty="0">
                <a:solidFill>
                  <a:schemeClr val="bg1"/>
                </a:solidFill>
              </a:rPr>
              <a:t>be anything</a:t>
            </a:r>
            <a:r>
              <a:rPr lang="en-IN" dirty="0" smtClean="0">
                <a:solidFill>
                  <a:schemeClr val="bg1"/>
                </a:solidFill>
              </a:rPr>
              <a:t>), till a ‘$’ is entered. (Hint: use </a:t>
            </a:r>
            <a:r>
              <a:rPr lang="en-IN" dirty="0" err="1" smtClean="0">
                <a:solidFill>
                  <a:schemeClr val="bg1"/>
                </a:solidFill>
              </a:rPr>
              <a:t>getch</a:t>
            </a:r>
            <a:r>
              <a:rPr lang="en-IN" dirty="0" smtClean="0">
                <a:solidFill>
                  <a:schemeClr val="bg1"/>
                </a:solidFill>
              </a:rPr>
              <a:t>() to store the character)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 smtClean="0">
                <a:solidFill>
                  <a:schemeClr val="bg1"/>
                </a:solidFill>
              </a:rPr>
              <a:t>Now, we want to copy the contents of MY_ASSIGNMENT.txt to another file called YOUR_ASSIGNMENT.txt.</a:t>
            </a:r>
          </a:p>
          <a:p>
            <a:endParaRPr lang="en-IN" dirty="0" smtClean="0">
              <a:solidFill>
                <a:schemeClr val="bg1"/>
              </a:solidFill>
            </a:endParaRPr>
          </a:p>
          <a:p>
            <a:r>
              <a:rPr lang="en-IN" dirty="0" smtClean="0">
                <a:solidFill>
                  <a:schemeClr val="bg1"/>
                </a:solidFill>
              </a:rPr>
              <a:t>As is obvious, you’ll have to</a:t>
            </a:r>
            <a:r>
              <a:rPr lang="en-IN" i="1" dirty="0" smtClean="0">
                <a:solidFill>
                  <a:schemeClr val="bg1"/>
                </a:solidFill>
              </a:rPr>
              <a:t> create </a:t>
            </a:r>
            <a:r>
              <a:rPr lang="en-IN" dirty="0" smtClean="0">
                <a:solidFill>
                  <a:schemeClr val="bg1"/>
                </a:solidFill>
              </a:rPr>
              <a:t>YOUR_ASSIGNMENT.txt now. (Hint: To copy, MY_ASSIGNMENT.txt shall be opened in </a:t>
            </a:r>
            <a:r>
              <a:rPr lang="en-IN" i="1" dirty="0" smtClean="0">
                <a:solidFill>
                  <a:schemeClr val="bg1"/>
                </a:solidFill>
              </a:rPr>
              <a:t>input</a:t>
            </a:r>
            <a:r>
              <a:rPr lang="en-IN" dirty="0" smtClean="0">
                <a:solidFill>
                  <a:schemeClr val="bg1"/>
                </a:solidFill>
              </a:rPr>
              <a:t> mode, and writing to YOUR_ASSIGNMENT.txt will require it to be opened in </a:t>
            </a:r>
            <a:r>
              <a:rPr lang="en-IN" i="1" dirty="0" smtClean="0">
                <a:solidFill>
                  <a:schemeClr val="bg1"/>
                </a:solidFill>
              </a:rPr>
              <a:t>output</a:t>
            </a:r>
            <a:r>
              <a:rPr lang="en-IN" dirty="0" smtClean="0">
                <a:solidFill>
                  <a:schemeClr val="bg1"/>
                </a:solidFill>
              </a:rPr>
              <a:t> mode)</a:t>
            </a:r>
          </a:p>
          <a:p>
            <a:endParaRPr lang="en-IN" dirty="0" smtClean="0">
              <a:solidFill>
                <a:schemeClr val="bg1"/>
              </a:solidFill>
            </a:endParaRPr>
          </a:p>
          <a:p>
            <a:endParaRPr lang="en-IN" dirty="0" smtClean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 smtClean="0">
                <a:solidFill>
                  <a:schemeClr val="bg1"/>
                </a:solidFill>
              </a:rPr>
              <a:t>(Ask us if you still have any doubts)</a:t>
            </a:r>
            <a:endParaRPr lang="en-IN" dirty="0">
              <a:solidFill>
                <a:schemeClr val="bg1"/>
              </a:solidFill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1209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69668" y="573577"/>
            <a:ext cx="8358447" cy="4637487"/>
          </a:xfrm>
        </p:spPr>
        <p:txBody>
          <a:bodyPr/>
          <a:lstStyle/>
          <a:p>
            <a:r>
              <a:rPr lang="en-IN" dirty="0" smtClean="0">
                <a:solidFill>
                  <a:schemeClr val="bg1"/>
                </a:solidFill>
              </a:rPr>
              <a:t>Open YOUR_ASSIGNMENT.txt and display its contents. Check if MY_ASSIGNMENT.txt has been correctly copied.</a:t>
            </a:r>
          </a:p>
        </p:txBody>
      </p:sp>
    </p:spTree>
    <p:extLst>
      <p:ext uri="{BB962C8B-B14F-4D97-AF65-F5344CB8AC3E}">
        <p14:creationId xmlns:p14="http://schemas.microsoft.com/office/powerpoint/2010/main" val="2144122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2138" y="1047567"/>
            <a:ext cx="8229240" cy="3977280"/>
          </a:xfrm>
        </p:spPr>
        <p:txBody>
          <a:bodyPr/>
          <a:lstStyle/>
          <a:p>
            <a:r>
              <a:rPr lang="en-IN" sz="2000" i="1" dirty="0" smtClean="0">
                <a:solidFill>
                  <a:schemeClr val="bg1"/>
                </a:solidFill>
              </a:rPr>
              <a:t>The answer for the question mentioned in slides 21-23 is given in the text file named </a:t>
            </a:r>
            <a:r>
              <a:rPr lang="en-IN" sz="2000" b="1" i="1" dirty="0" err="1" smtClean="0">
                <a:solidFill>
                  <a:schemeClr val="bg1"/>
                </a:solidFill>
              </a:rPr>
              <a:t>SampleProgram</a:t>
            </a:r>
            <a:r>
              <a:rPr lang="en-IN" sz="2000" i="1" dirty="0" smtClean="0">
                <a:solidFill>
                  <a:schemeClr val="bg1"/>
                </a:solidFill>
              </a:rPr>
              <a:t>, in the folder </a:t>
            </a:r>
            <a:r>
              <a:rPr lang="en-IN" sz="2000" b="1" i="1" dirty="0" smtClean="0">
                <a:solidFill>
                  <a:schemeClr val="bg1"/>
                </a:solidFill>
              </a:rPr>
              <a:t>File Handling C</a:t>
            </a:r>
            <a:r>
              <a:rPr lang="en-IN" sz="2000" i="1" dirty="0" smtClean="0">
                <a:solidFill>
                  <a:schemeClr val="bg1"/>
                </a:solidFill>
              </a:rPr>
              <a:t>.</a:t>
            </a:r>
          </a:p>
          <a:p>
            <a:r>
              <a:rPr lang="en-IN" sz="2000" i="1" dirty="0" smtClean="0">
                <a:solidFill>
                  <a:schemeClr val="bg1"/>
                </a:solidFill>
              </a:rPr>
              <a:t/>
            </a:r>
            <a:br>
              <a:rPr lang="en-IN" sz="2000" i="1" dirty="0" smtClean="0">
                <a:solidFill>
                  <a:schemeClr val="bg1"/>
                </a:solidFill>
              </a:rPr>
            </a:br>
            <a:r>
              <a:rPr lang="en-IN" sz="2000" i="1" dirty="0" smtClean="0">
                <a:solidFill>
                  <a:schemeClr val="bg1"/>
                </a:solidFill>
              </a:rPr>
              <a:t>(If your code differs slightly, as long as the basic aim of the aim of question is addressed you don’t need to worry.)</a:t>
            </a:r>
          </a:p>
        </p:txBody>
      </p:sp>
    </p:spTree>
    <p:extLst>
      <p:ext uri="{BB962C8B-B14F-4D97-AF65-F5344CB8AC3E}">
        <p14:creationId xmlns:p14="http://schemas.microsoft.com/office/powerpoint/2010/main" val="4018077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6238" y="2053408"/>
            <a:ext cx="8271164" cy="2510280"/>
          </a:xfrm>
        </p:spPr>
        <p:txBody>
          <a:bodyPr/>
          <a:lstStyle/>
          <a:p>
            <a:r>
              <a:rPr lang="en-IN" i="1" dirty="0" smtClean="0">
                <a:solidFill>
                  <a:schemeClr val="bg1"/>
                </a:solidFill>
              </a:rPr>
              <a:t>Contents of the folder </a:t>
            </a:r>
            <a:r>
              <a:rPr lang="en-IN" b="1" i="1" dirty="0" smtClean="0">
                <a:solidFill>
                  <a:schemeClr val="bg1"/>
                </a:solidFill>
              </a:rPr>
              <a:t>File Handling C: </a:t>
            </a:r>
          </a:p>
          <a:p>
            <a:endParaRPr lang="en-IN" b="1" i="1" dirty="0" smtClean="0">
              <a:solidFill>
                <a:schemeClr val="bg1"/>
              </a:solidFill>
            </a:endParaRPr>
          </a:p>
          <a:p>
            <a:r>
              <a:rPr lang="en-IN" i="1" dirty="0" smtClean="0">
                <a:solidFill>
                  <a:schemeClr val="bg1"/>
                </a:solidFill>
              </a:rPr>
              <a:t>1. </a:t>
            </a:r>
            <a:r>
              <a:rPr lang="en-IN" i="1" dirty="0" err="1" smtClean="0">
                <a:solidFill>
                  <a:schemeClr val="bg1"/>
                </a:solidFill>
              </a:rPr>
              <a:t>FileHandling_Reference</a:t>
            </a:r>
            <a:r>
              <a:rPr lang="en-IN" dirty="0" smtClean="0">
                <a:solidFill>
                  <a:schemeClr val="bg1"/>
                </a:solidFill>
              </a:rPr>
              <a:t>: Introductory overview (includes: specifications of the discussion done with this presentation, links to external resources);</a:t>
            </a:r>
          </a:p>
          <a:p>
            <a:r>
              <a:rPr lang="en-IN" i="1" dirty="0" smtClean="0">
                <a:solidFill>
                  <a:schemeClr val="bg1"/>
                </a:solidFill>
              </a:rPr>
              <a:t>2. C The Programming Language </a:t>
            </a:r>
            <a:r>
              <a:rPr lang="en-IN" dirty="0" smtClean="0">
                <a:solidFill>
                  <a:schemeClr val="bg1"/>
                </a:solidFill>
              </a:rPr>
              <a:t>by Kernighan-Ritchie;</a:t>
            </a:r>
          </a:p>
          <a:p>
            <a:r>
              <a:rPr lang="en-IN" i="1" dirty="0" smtClean="0">
                <a:solidFill>
                  <a:schemeClr val="bg1"/>
                </a:solidFill>
              </a:rPr>
              <a:t>3. C The Complete Reference </a:t>
            </a:r>
            <a:r>
              <a:rPr lang="en-IN" dirty="0" smtClean="0">
                <a:solidFill>
                  <a:schemeClr val="bg1"/>
                </a:solidFill>
              </a:rPr>
              <a:t>by Herbert </a:t>
            </a:r>
            <a:r>
              <a:rPr lang="en-IN" dirty="0" err="1" smtClean="0">
                <a:solidFill>
                  <a:schemeClr val="bg1"/>
                </a:solidFill>
              </a:rPr>
              <a:t>Schildt</a:t>
            </a:r>
            <a:r>
              <a:rPr lang="en-IN" dirty="0" smtClean="0">
                <a:solidFill>
                  <a:schemeClr val="bg1"/>
                </a:solidFill>
              </a:rPr>
              <a:t>: For further general reader about the language;</a:t>
            </a:r>
          </a:p>
          <a:p>
            <a:r>
              <a:rPr lang="en-IN" dirty="0" smtClean="0">
                <a:solidFill>
                  <a:schemeClr val="bg1"/>
                </a:solidFill>
              </a:rPr>
              <a:t>4</a:t>
            </a:r>
            <a:r>
              <a:rPr lang="en-IN" i="1" dirty="0" smtClean="0">
                <a:solidFill>
                  <a:schemeClr val="bg1"/>
                </a:solidFill>
              </a:rPr>
              <a:t>. </a:t>
            </a:r>
            <a:r>
              <a:rPr lang="en-IN" i="1" dirty="0" err="1" smtClean="0">
                <a:solidFill>
                  <a:schemeClr val="bg1"/>
                </a:solidFill>
              </a:rPr>
              <a:t>SampleProgram</a:t>
            </a:r>
            <a:r>
              <a:rPr lang="en-IN" i="1" dirty="0" smtClean="0">
                <a:solidFill>
                  <a:schemeClr val="bg1"/>
                </a:solidFill>
              </a:rPr>
              <a:t> (can be viewed in any text editor)</a:t>
            </a:r>
            <a:r>
              <a:rPr lang="en-IN" dirty="0" smtClean="0">
                <a:solidFill>
                  <a:schemeClr val="bg1"/>
                </a:solidFill>
              </a:rPr>
              <a:t>: Answer to the question given in this presentation</a:t>
            </a:r>
            <a:r>
              <a:rPr lang="en-IN" dirty="0" smtClean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75066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/>
        </p:nvSpPr>
        <p:spPr>
          <a:xfrm>
            <a:off x="0" y="2490185"/>
            <a:ext cx="9143640" cy="1309320"/>
          </a:xfrm>
          <a:prstGeom prst="rect">
            <a:avLst/>
          </a:prstGeom>
          <a:solidFill>
            <a:schemeClr val="dk1">
              <a:alpha val="49803"/>
            </a:schemeClr>
          </a:solidFill>
          <a:ln>
            <a:noFill/>
          </a:ln>
        </p:spPr>
        <p:txBody>
          <a:bodyPr spcFirstLastPara="1" wrap="square" lIns="90000" tIns="45000" rIns="90000" bIns="45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 smtClean="0">
                <a:solidFill>
                  <a:srgbClr val="FFFFFF"/>
                </a:solidFill>
              </a:rPr>
              <a:t>File Handling</a:t>
            </a:r>
            <a:endParaRPr sz="48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/>
        </p:nvSpPr>
        <p:spPr>
          <a:xfrm>
            <a:off x="1028725" y="102888"/>
            <a:ext cx="70218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>
                <a:solidFill>
                  <a:srgbClr val="FFFFFF"/>
                </a:solidFill>
              </a:rPr>
              <a:t>Difference between Streams and Files</a:t>
            </a:r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74" name="Shape 74"/>
          <p:cNvSpPr txBox="1"/>
          <p:nvPr/>
        </p:nvSpPr>
        <p:spPr>
          <a:xfrm>
            <a:off x="3388075" y="1006069"/>
            <a:ext cx="2303100" cy="7062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>
                <a:solidFill>
                  <a:srgbClr val="FFFFFF"/>
                </a:solidFill>
              </a:rPr>
              <a:t>Programmer (user)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75" name="Shape 75"/>
          <p:cNvCxnSpPr>
            <a:stCxn id="74" idx="2"/>
            <a:endCxn id="76" idx="0"/>
          </p:cNvCxnSpPr>
          <p:nvPr/>
        </p:nvCxnSpPr>
        <p:spPr>
          <a:xfrm>
            <a:off x="4539625" y="1712269"/>
            <a:ext cx="0" cy="379622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6" name="Shape 76"/>
          <p:cNvSpPr txBox="1"/>
          <p:nvPr/>
        </p:nvSpPr>
        <p:spPr>
          <a:xfrm>
            <a:off x="1655109" y="2091891"/>
            <a:ext cx="5769032" cy="7062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FFFFFF"/>
                </a:solidFill>
              </a:rPr>
              <a:t>Stream (</a:t>
            </a:r>
            <a:r>
              <a:rPr lang="en-US" dirty="0">
                <a:solidFill>
                  <a:srgbClr val="FFFFFF"/>
                </a:solidFill>
              </a:rPr>
              <a:t>I</a:t>
            </a:r>
            <a:r>
              <a:rPr lang="en-US" dirty="0" smtClean="0">
                <a:solidFill>
                  <a:srgbClr val="FFFFFF"/>
                </a:solidFill>
              </a:rPr>
              <a:t>nterface)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77" name="Shape 77"/>
          <p:cNvCxnSpPr/>
          <p:nvPr/>
        </p:nvCxnSpPr>
        <p:spPr>
          <a:xfrm flipH="1">
            <a:off x="4539625" y="2798091"/>
            <a:ext cx="9190" cy="379622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8" name="Shape 78"/>
          <p:cNvSpPr txBox="1"/>
          <p:nvPr/>
        </p:nvSpPr>
        <p:spPr>
          <a:xfrm>
            <a:off x="3397265" y="3177628"/>
            <a:ext cx="2303100" cy="659947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FFFFFF"/>
                </a:solidFill>
              </a:rPr>
              <a:t>Device (File)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79" name="Shape 79"/>
          <p:cNvSpPr txBox="1"/>
          <p:nvPr/>
        </p:nvSpPr>
        <p:spPr>
          <a:xfrm>
            <a:off x="793276" y="4217112"/>
            <a:ext cx="7660768" cy="1419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 smtClean="0">
                <a:solidFill>
                  <a:srgbClr val="FFFFFF"/>
                </a:solidFill>
              </a:rPr>
              <a:t>FILE: </a:t>
            </a:r>
            <a:r>
              <a:rPr lang="en-IN" dirty="0" smtClean="0">
                <a:solidFill>
                  <a:srgbClr val="FFFFFF"/>
                </a:solidFill>
              </a:rPr>
              <a:t>Device ON which an action is to be performed; may be anything.</a:t>
            </a: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solidFill>
                <a:srgbClr val="FFFFFF"/>
              </a:solidFill>
            </a:endParaRP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 smtClean="0">
                <a:solidFill>
                  <a:srgbClr val="FFFFFF"/>
                </a:solidFill>
              </a:rPr>
              <a:t>STREAM</a:t>
            </a:r>
            <a:r>
              <a:rPr lang="en-IN" dirty="0" smtClean="0">
                <a:solidFill>
                  <a:srgbClr val="FFFFFF"/>
                </a:solidFill>
              </a:rPr>
              <a:t>: Interface BETWEEN the user and the said device; </a:t>
            </a:r>
            <a:r>
              <a:rPr lang="en-IN" dirty="0">
                <a:solidFill>
                  <a:srgbClr val="FFFFFF"/>
                </a:solidFill>
              </a:rPr>
              <a:t>i</a:t>
            </a:r>
            <a:r>
              <a:rPr lang="en-IN" dirty="0" smtClean="0">
                <a:solidFill>
                  <a:srgbClr val="FFFFFF"/>
                </a:solidFill>
              </a:rPr>
              <a:t>ndependent of the device being accessed.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756459" y="731519"/>
            <a:ext cx="7959076" cy="4479545"/>
          </a:xfrm>
        </p:spPr>
        <p:txBody>
          <a:bodyPr/>
          <a:lstStyle/>
          <a:p>
            <a:r>
              <a:rPr lang="en-IN" sz="2000" dirty="0" smtClean="0">
                <a:solidFill>
                  <a:schemeClr val="bg1"/>
                </a:solidFill>
              </a:rPr>
              <a:t>Associating a file with a stream:</a:t>
            </a:r>
          </a:p>
          <a:p>
            <a:r>
              <a:rPr lang="en-IN" dirty="0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FILE *</a:t>
            </a:r>
            <a:r>
              <a:rPr lang="en-IN" dirty="0" err="1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pointerName</a:t>
            </a:r>
            <a:r>
              <a:rPr lang="en-IN" dirty="0" smtClean="0">
                <a:solidFill>
                  <a:schemeClr val="bg1"/>
                </a:solidFill>
                <a:latin typeface="Arial monospaced for SAP" panose="020B0609020202030204" pitchFamily="49" charset="0"/>
              </a:rPr>
              <a:t>;</a:t>
            </a:r>
          </a:p>
          <a:p>
            <a:endParaRPr lang="en-IN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endParaRPr lang="en-IN" dirty="0" smtClean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endParaRPr lang="en-IN" dirty="0" smtClean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pPr marL="228600" indent="0"/>
            <a:r>
              <a:rPr lang="en-IN" dirty="0" smtClean="0">
                <a:solidFill>
                  <a:schemeClr val="bg1"/>
                </a:solidFill>
              </a:rPr>
              <a:t>- Declaration and initialization</a:t>
            </a:r>
          </a:p>
          <a:p>
            <a:pPr marL="228600" indent="0"/>
            <a:r>
              <a:rPr lang="en-IN" dirty="0" smtClean="0">
                <a:solidFill>
                  <a:schemeClr val="bg1"/>
                </a:solidFill>
              </a:rPr>
              <a:t>- Value of </a:t>
            </a:r>
            <a:r>
              <a:rPr lang="en-IN" dirty="0" err="1" smtClean="0">
                <a:solidFill>
                  <a:schemeClr val="bg1"/>
                </a:solidFill>
              </a:rPr>
              <a:t>pointerName</a:t>
            </a:r>
            <a:endParaRPr lang="en-IN" dirty="0">
              <a:solidFill>
                <a:schemeClr val="bg1"/>
              </a:solidFill>
            </a:endParaRPr>
          </a:p>
          <a:p>
            <a:pPr marL="228600" indent="0"/>
            <a:r>
              <a:rPr lang="en-IN" dirty="0" smtClean="0">
                <a:solidFill>
                  <a:schemeClr val="bg1"/>
                </a:solidFill>
              </a:rPr>
              <a:t>- Use and significance</a:t>
            </a:r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2652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/>
        </p:nvSpPr>
        <p:spPr>
          <a:xfrm>
            <a:off x="6585570" y="1280088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 err="1" smtClean="0">
                <a:solidFill>
                  <a:srgbClr val="FFFFFF"/>
                </a:solidFill>
              </a:rPr>
              <a:t>fgetc</a:t>
            </a:r>
            <a:r>
              <a:rPr lang="en-IN" dirty="0" smtClean="0">
                <a:solidFill>
                  <a:srgbClr val="FFFFFF"/>
                </a:solidFill>
              </a:rPr>
              <a:t> OR </a:t>
            </a:r>
            <a:r>
              <a:rPr lang="en-IN" dirty="0" err="1" smtClean="0">
                <a:solidFill>
                  <a:srgbClr val="FFFFFF"/>
                </a:solidFill>
              </a:rPr>
              <a:t>getc</a:t>
            </a:r>
            <a:endParaRPr dirty="0"/>
          </a:p>
        </p:txBody>
      </p:sp>
      <p:sp>
        <p:nvSpPr>
          <p:cNvPr id="146" name="Shape 146"/>
          <p:cNvSpPr txBox="1"/>
          <p:nvPr/>
        </p:nvSpPr>
        <p:spPr>
          <a:xfrm>
            <a:off x="3408218" y="2685011"/>
            <a:ext cx="2601207" cy="906014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 smtClean="0">
                <a:solidFill>
                  <a:srgbClr val="FFFFFF"/>
                </a:solidFill>
              </a:rPr>
              <a:t>File Handling functions</a:t>
            </a:r>
            <a:endParaRPr sz="2000" b="1" dirty="0">
              <a:solidFill>
                <a:srgbClr val="FFFFFF"/>
              </a:solidFill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850414" y="2616852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err="1" smtClean="0">
                <a:solidFill>
                  <a:srgbClr val="FFFFFF"/>
                </a:solidFill>
              </a:rPr>
              <a:t>fputs</a:t>
            </a:r>
            <a:r>
              <a:rPr lang="en-IN" dirty="0" smtClean="0">
                <a:solidFill>
                  <a:srgbClr val="FFFFFF"/>
                </a:solidFill>
              </a:rPr>
              <a:t> OR puts</a:t>
            </a:r>
            <a:endParaRPr dirty="0"/>
          </a:p>
        </p:txBody>
      </p:sp>
      <p:sp>
        <p:nvSpPr>
          <p:cNvPr id="148" name="Shape 148"/>
          <p:cNvSpPr/>
          <p:nvPr/>
        </p:nvSpPr>
        <p:spPr>
          <a:xfrm>
            <a:off x="1178425" y="1292464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 err="1" smtClean="0">
                <a:solidFill>
                  <a:srgbClr val="FFFFFF"/>
                </a:solidFill>
              </a:rPr>
              <a:t>fgets</a:t>
            </a:r>
            <a:r>
              <a:rPr lang="en-IN" dirty="0" smtClean="0">
                <a:solidFill>
                  <a:srgbClr val="FFFFFF"/>
                </a:solidFill>
              </a:rPr>
              <a:t> OR gets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149" name="Shape 149"/>
          <p:cNvSpPr/>
          <p:nvPr/>
        </p:nvSpPr>
        <p:spPr>
          <a:xfrm>
            <a:off x="2891592" y="5096550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 smtClean="0">
                <a:solidFill>
                  <a:srgbClr val="FFFFFF"/>
                </a:solidFill>
              </a:rPr>
              <a:t>fread</a:t>
            </a:r>
            <a:endParaRPr dirty="0"/>
          </a:p>
        </p:txBody>
      </p:sp>
      <p:sp>
        <p:nvSpPr>
          <p:cNvPr id="150" name="Shape 150"/>
          <p:cNvSpPr/>
          <p:nvPr/>
        </p:nvSpPr>
        <p:spPr>
          <a:xfrm>
            <a:off x="4856843" y="5096550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 err="1" smtClean="0">
                <a:solidFill>
                  <a:srgbClr val="FFFFFF"/>
                </a:solidFill>
              </a:rPr>
              <a:t>fwrite</a:t>
            </a:r>
            <a:endParaRPr dirty="0"/>
          </a:p>
        </p:txBody>
      </p:sp>
      <p:sp>
        <p:nvSpPr>
          <p:cNvPr id="151" name="Shape 151"/>
          <p:cNvSpPr/>
          <p:nvPr/>
        </p:nvSpPr>
        <p:spPr>
          <a:xfrm>
            <a:off x="6951330" y="2616925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 err="1" smtClean="0">
                <a:solidFill>
                  <a:srgbClr val="FFFFFF"/>
                </a:solidFill>
              </a:rPr>
              <a:t>fputc</a:t>
            </a:r>
            <a:r>
              <a:rPr lang="en-IN" dirty="0" smtClean="0">
                <a:solidFill>
                  <a:srgbClr val="FFFFFF"/>
                </a:solidFill>
              </a:rPr>
              <a:t> OR </a:t>
            </a:r>
            <a:r>
              <a:rPr lang="en-IN" dirty="0" err="1" smtClean="0">
                <a:solidFill>
                  <a:srgbClr val="FFFFFF"/>
                </a:solidFill>
              </a:rPr>
              <a:t>putc</a:t>
            </a:r>
            <a:endParaRPr dirty="0"/>
          </a:p>
        </p:txBody>
      </p:sp>
      <p:sp>
        <p:nvSpPr>
          <p:cNvPr id="152" name="Shape 152"/>
          <p:cNvSpPr/>
          <p:nvPr/>
        </p:nvSpPr>
        <p:spPr>
          <a:xfrm>
            <a:off x="2891592" y="432925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err="1" smtClean="0">
                <a:solidFill>
                  <a:srgbClr val="FFFFFF"/>
                </a:solidFill>
              </a:rPr>
              <a:t>fopen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53" name="Shape 153"/>
          <p:cNvSpPr/>
          <p:nvPr/>
        </p:nvSpPr>
        <p:spPr>
          <a:xfrm>
            <a:off x="4856843" y="432925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dirty="0" err="1" smtClean="0">
                <a:solidFill>
                  <a:srgbClr val="FFFFFF"/>
                </a:solidFill>
              </a:rPr>
              <a:t>fclose</a:t>
            </a:r>
            <a:endParaRPr dirty="0"/>
          </a:p>
        </p:txBody>
      </p:sp>
      <p:sp>
        <p:nvSpPr>
          <p:cNvPr id="12" name="Shape 147"/>
          <p:cNvSpPr/>
          <p:nvPr/>
        </p:nvSpPr>
        <p:spPr>
          <a:xfrm>
            <a:off x="1209192" y="3953762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err="1" smtClean="0">
                <a:solidFill>
                  <a:srgbClr val="FFFFFF"/>
                </a:solidFill>
              </a:rPr>
              <a:t>feof</a:t>
            </a:r>
            <a:endParaRPr dirty="0"/>
          </a:p>
        </p:txBody>
      </p:sp>
      <p:sp>
        <p:nvSpPr>
          <p:cNvPr id="13" name="Shape 147"/>
          <p:cNvSpPr/>
          <p:nvPr/>
        </p:nvSpPr>
        <p:spPr>
          <a:xfrm>
            <a:off x="6585570" y="3953762"/>
            <a:ext cx="1682400" cy="9741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err="1" smtClean="0">
                <a:solidFill>
                  <a:srgbClr val="FFFFFF"/>
                </a:solidFill>
              </a:rPr>
              <a:t>freopen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602671" y="831271"/>
            <a:ext cx="8100753" cy="4354855"/>
          </a:xfrm>
        </p:spPr>
        <p:txBody>
          <a:bodyPr/>
          <a:lstStyle/>
          <a:p>
            <a:pPr algn="ctr"/>
            <a:r>
              <a:rPr lang="en-US" sz="2800" dirty="0" err="1" smtClean="0">
                <a:solidFill>
                  <a:schemeClr val="bg1"/>
                </a:solidFill>
                <a:latin typeface="+mj-lt"/>
              </a:rPr>
              <a:t>fopen</a:t>
            </a:r>
            <a:r>
              <a:rPr lang="en-US" sz="2800" dirty="0" smtClean="0">
                <a:solidFill>
                  <a:schemeClr val="bg1"/>
                </a:solidFill>
                <a:latin typeface="+mj-lt"/>
              </a:rPr>
              <a:t>()</a:t>
            </a:r>
          </a:p>
          <a:p>
            <a:pPr algn="ctr"/>
            <a:endParaRPr lang="en-IN" sz="28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FILE *</a:t>
            </a:r>
            <a:r>
              <a:rPr lang="en-US" sz="2000" dirty="0" err="1">
                <a:solidFill>
                  <a:schemeClr val="bg1"/>
                </a:solidFill>
                <a:latin typeface="Arial monospaced for SAP" panose="020B0609020202030204" pitchFamily="49" charset="0"/>
              </a:rPr>
              <a:t>pointerName</a:t>
            </a:r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;</a:t>
            </a:r>
            <a:endParaRPr lang="en-IN" sz="20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  <a:p>
            <a:r>
              <a:rPr lang="en-US" sz="2000" dirty="0" err="1">
                <a:solidFill>
                  <a:schemeClr val="bg1"/>
                </a:solidFill>
                <a:latin typeface="Arial monospaced for SAP" panose="020B0609020202030204" pitchFamily="49" charset="0"/>
              </a:rPr>
              <a:t>pointerName</a:t>
            </a:r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 = </a:t>
            </a:r>
            <a:r>
              <a:rPr lang="en-US" sz="2000" dirty="0" err="1">
                <a:solidFill>
                  <a:schemeClr val="bg1"/>
                </a:solidFill>
                <a:latin typeface="Arial monospaced for SAP" panose="020B0609020202030204" pitchFamily="49" charset="0"/>
              </a:rPr>
              <a:t>fopen</a:t>
            </a:r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(</a:t>
            </a:r>
            <a:r>
              <a:rPr lang="en-US" sz="2000" dirty="0" err="1">
                <a:solidFill>
                  <a:schemeClr val="bg1"/>
                </a:solidFill>
                <a:latin typeface="Arial monospaced for SAP" panose="020B0609020202030204" pitchFamily="49" charset="0"/>
              </a:rPr>
              <a:t>fileName</a:t>
            </a:r>
            <a:r>
              <a:rPr lang="en-US" sz="2000" dirty="0">
                <a:solidFill>
                  <a:schemeClr val="bg1"/>
                </a:solidFill>
                <a:latin typeface="Arial monospaced for SAP" panose="020B0609020202030204" pitchFamily="49" charset="0"/>
              </a:rPr>
              <a:t>, mode);</a:t>
            </a:r>
            <a:endParaRPr lang="en-IN" sz="2000" dirty="0">
              <a:solidFill>
                <a:schemeClr val="bg1"/>
              </a:solidFill>
              <a:latin typeface="Arial monospaced for SAP" panose="020B0609020202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167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989" y="113139"/>
            <a:ext cx="7610302" cy="610068"/>
          </a:xfrm>
        </p:spPr>
        <p:txBody>
          <a:bodyPr/>
          <a:lstStyle/>
          <a:p>
            <a:pPr algn="ctr"/>
            <a:r>
              <a:rPr lang="en-IN" u="sng" dirty="0" smtClean="0">
                <a:solidFill>
                  <a:schemeClr val="bg1"/>
                </a:solidFill>
              </a:rPr>
              <a:t>Input modes</a:t>
            </a:r>
            <a:endParaRPr lang="en-IN" u="sng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8" t="4749" r="831" b="4273"/>
          <a:stretch/>
        </p:blipFill>
        <p:spPr>
          <a:xfrm>
            <a:off x="1841089" y="847899"/>
            <a:ext cx="5461462" cy="4862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741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850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6392</TotalTime>
  <Words>485</Words>
  <Application>Microsoft Office PowerPoint</Application>
  <PresentationFormat>On-screen Show (4:3)</PresentationFormat>
  <Paragraphs>122</Paragraphs>
  <Slides>25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Arial monospaced for SAP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Input modes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Nidhee Kamble</cp:lastModifiedBy>
  <cp:revision>36</cp:revision>
  <dcterms:modified xsi:type="dcterms:W3CDTF">2018-08-28T14:52:31Z</dcterms:modified>
</cp:coreProperties>
</file>